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4.png" ContentType="image/png"/>
  <Override PartName="/ppt/media/image52.jpeg" ContentType="image/jpe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7.png" ContentType="image/png"/>
  <Override PartName="/ppt/media/image2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33.jpeg" ContentType="image/jpeg"/>
  <Override PartName="/ppt/media/image1.jpeg" ContentType="image/jpeg"/>
  <Override PartName="/ppt/media/image41.png" ContentType="image/png"/>
  <Override PartName="/ppt/media/image8.jpeg" ContentType="image/jpeg"/>
  <Override PartName="/ppt/media/image14.png" ContentType="image/png"/>
  <Override PartName="/ppt/media/image24.jpeg" ContentType="image/jpeg"/>
  <Override PartName="/ppt/media/image25.png" ContentType="image/png"/>
  <Override PartName="/ppt/media/image10.png" ContentType="image/png"/>
  <Override PartName="/ppt/media/image9.png" ContentType="image/png"/>
  <Override PartName="/ppt/media/image23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2602080" y="1151280"/>
            <a:ext cx="6980760" cy="5569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-9099000"/>
            <a:ext cx="3187080" cy="13788000"/>
          </a:xfrm>
          <a:prstGeom prst="rect">
            <a:avLst/>
          </a:prstGeom>
        </p:spPr>
        <p:txBody>
          <a:bodyPr lIns="36000" rIns="36000" tIns="36000" bIns="36000" anchor="b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outline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 format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xt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LevelAuthor </a:t>
            </a: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text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tlin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LevelInsert a Picture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36880"/>
            <a:ext cx="3187080" cy="9237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text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tli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1157400"/>
            <a:ext cx="3187080" cy="8103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2482560"/>
            <a:ext cx="3187080" cy="61873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132720"/>
            <a:ext cx="3187080" cy="55375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11/21/16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569D785-6884-44BA-8253-85526110559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6120" y="4054680"/>
            <a:ext cx="8938080" cy="171828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613512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9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4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1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351240" y="533520"/>
            <a:ext cx="81248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and Promises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274920" y="2431080"/>
            <a:ext cx="8201160" cy="65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36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Promises. Async / Await. Web Workers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760320" y="46047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SoftUni Team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760320" y="50749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TextShape 5"/>
          <p:cNvSpPr txBox="1"/>
          <p:nvPr/>
        </p:nvSpPr>
        <p:spPr>
          <a:xfrm>
            <a:off x="760320" y="5479920"/>
            <a:ext cx="31870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TextShape 6"/>
          <p:cNvSpPr txBox="1"/>
          <p:nvPr/>
        </p:nvSpPr>
        <p:spPr>
          <a:xfrm>
            <a:off x="760320" y="5820480"/>
            <a:ext cx="31870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http://softuni.bg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6" name="Picture 4" descr=""/>
          <p:cNvPicPr/>
          <p:nvPr/>
        </p:nvPicPr>
        <p:blipFill>
          <a:blip r:embed="rId2"/>
          <a:stretch/>
        </p:blipFill>
        <p:spPr>
          <a:xfrm>
            <a:off x="821880" y="304884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7" name="Picture 2" descr=""/>
          <p:cNvPicPr/>
          <p:nvPr/>
        </p:nvPicPr>
        <p:blipFill>
          <a:blip r:embed="rId3"/>
          <a:srcRect l="-2037" t="-11979" r="-4041" b="1042"/>
          <a:stretch/>
        </p:blipFill>
        <p:spPr>
          <a:xfrm>
            <a:off x="825120" y="1752480"/>
            <a:ext cx="2171880" cy="79524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8" name="Picture 13" descr=""/>
          <p:cNvPicPr/>
          <p:nvPr/>
        </p:nvPicPr>
        <p:blipFill>
          <a:blip r:embed="rId4"/>
          <a:stretch/>
        </p:blipFill>
        <p:spPr>
          <a:xfrm>
            <a:off x="5742720" y="3811680"/>
            <a:ext cx="2134080" cy="2341080"/>
          </a:xfrm>
          <a:prstGeom prst="rect">
            <a:avLst/>
          </a:prstGeom>
          <a:ln>
            <a:noFill/>
          </a:ln>
        </p:spPr>
      </p:pic>
      <p:sp>
        <p:nvSpPr>
          <p:cNvPr id="209" name="CustomShape 7"/>
          <p:cNvSpPr/>
          <p:nvPr/>
        </p:nvSpPr>
        <p:spPr>
          <a:xfrm rot="986400">
            <a:off x="4937760" y="3819960"/>
            <a:ext cx="1800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3" descr=""/>
          <p:cNvPicPr/>
          <p:nvPr/>
        </p:nvPicPr>
        <p:blipFill>
          <a:blip r:embed="rId5"/>
          <a:stretch/>
        </p:blipFill>
        <p:spPr>
          <a:xfrm rot="225600">
            <a:off x="5571720" y="4889880"/>
            <a:ext cx="1022760" cy="10227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11" name="Picture 2" descr=""/>
          <p:cNvPicPr/>
          <p:nvPr/>
        </p:nvPicPr>
        <p:blipFill>
          <a:blip r:embed="rId6"/>
          <a:stretch/>
        </p:blipFill>
        <p:spPr>
          <a:xfrm>
            <a:off x="7036200" y="3505320"/>
            <a:ext cx="4420440" cy="2590920"/>
          </a:xfrm>
          <a:prstGeom prst="rect">
            <a:avLst/>
          </a:prstGeom>
          <a:ln>
            <a:noFill/>
          </a:ln>
        </p:spPr>
      </p:pic>
      <p:sp>
        <p:nvSpPr>
          <p:cNvPr id="212" name="CustomShape 8"/>
          <p:cNvSpPr/>
          <p:nvPr/>
        </p:nvSpPr>
        <p:spPr>
          <a:xfrm rot="21446400">
            <a:off x="6676200" y="3463560"/>
            <a:ext cx="45547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600" spc="49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 rot="21407400">
            <a:off x="7700400" y="4468320"/>
            <a:ext cx="2184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.then()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0"/>
          <p:cNvSpPr/>
          <p:nvPr/>
        </p:nvSpPr>
        <p:spPr>
          <a:xfrm rot="295800">
            <a:off x="6981120" y="5159520"/>
            <a:ext cx="24285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.catch()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F44CEEC-5135-4EB7-B41B-8265FD079E2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Promise.then() – Example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910440" y="1143000"/>
            <a:ext cx="10365120" cy="486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console.log('Before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('done');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(function(result)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console.log('Then returned: ' + result);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console.log('After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816120" y="617220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https://judge.softuni.bg/Contests/360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7389720" y="2666880"/>
            <a:ext cx="3885840" cy="172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Before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After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 returned: done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3466440" y="3304440"/>
            <a:ext cx="3580920" cy="620280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Resolved after 500 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1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98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20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31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34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59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02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0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A4C8ABB-30B7-4E65-882E-BBCDAF65677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Promise.catch() – Example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910440" y="1228320"/>
            <a:ext cx="10365120" cy="5445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console.log('Before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reject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('fail');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(function(result) { console.log(result); 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(function(error) { console.log(error); 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console.log('After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816120" y="609588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https://judge.softuni.bg/Contests/360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8075520" y="2523960"/>
            <a:ext cx="3200040" cy="1850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Before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After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3503520" y="3389760"/>
            <a:ext cx="3580920" cy="620280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Rejected after 500 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1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98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1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30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33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82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3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513B2E2-65DB-43C9-B302-EFF35D3A3B5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Promises – Example – First Task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58160" y="1373040"/>
            <a:ext cx="10670040" cy="4531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p1 =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console.log("task1 started.");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("task1 result");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console.log("task1 finished.");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1000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D9A1631-586F-40A4-882F-115A5372D5C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Promises – Example – Second Task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58160" y="1373040"/>
            <a:ext cx="10670040" cy="4531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p2 =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console.log("task2 started.");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("task2 result");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console.log("task2 finished.");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1500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8810F85-F74C-4F0F-9399-EC09A432F97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Promises – Example – Third Task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58160" y="1219320"/>
            <a:ext cx="10670040" cy="5018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p3 =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console.log("task3 started.");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reject('cannot execute task3');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("task3 result");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console.log("task3 finished.");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500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265FEA7-F275-4A96-A6FF-1181D2B1F9E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Promises – Example – Third Task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58160" y="1143000"/>
            <a:ext cx="10670040" cy="5596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console.log("All tasks started.");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Promise.all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([p1, p2, p3])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console.log("All tasks finished.");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console.log("Result: " + 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.join(", "));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nonExistingFunction();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error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console.log("Some of the tasks failed.");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console.log("Error: " + </a:t>
            </a:r>
            <a:r>
              <a:rPr b="1" lang="en-US" sz="29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error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9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7598880" y="3769920"/>
            <a:ext cx="3657240" cy="993240"/>
          </a:xfrm>
          <a:prstGeom prst="wedgeRoundRectCallout">
            <a:avLst>
              <a:gd name="adj1" fmla="val -64580"/>
              <a:gd name="adj2" fmla="val -4024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Error in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then()</a:t>
            </a: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block will reject the promise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2589120" y="5834880"/>
            <a:ext cx="883872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1" lang="en-US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https://judge.softuni.bg/Contests/360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4142520" y="4096800"/>
            <a:ext cx="304560" cy="380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1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8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2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10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15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42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89" end="3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26" end="3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79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632240" y="546660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with jQuery AJAX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9" name="Picture 3" descr=""/>
          <p:cNvPicPr/>
          <p:nvPr/>
        </p:nvPicPr>
        <p:blipFill>
          <a:blip r:embed="rId1"/>
          <a:stretch/>
        </p:blipFill>
        <p:spPr>
          <a:xfrm>
            <a:off x="1206720" y="2287800"/>
            <a:ext cx="9765360" cy="2662920"/>
          </a:xfrm>
          <a:prstGeom prst="rect">
            <a:avLst/>
          </a:prstGeom>
          <a:ln>
            <a:solidFill>
              <a:srgbClr val="0099cc"/>
            </a:solidFill>
          </a:ln>
        </p:spPr>
      </p:pic>
      <p:pic>
        <p:nvPicPr>
          <p:cNvPr id="280" name="Picture 2" descr=""/>
          <p:cNvPicPr/>
          <p:nvPr/>
        </p:nvPicPr>
        <p:blipFill>
          <a:blip r:embed="rId2"/>
          <a:srcRect l="0" t="36808" r="0" b="0"/>
          <a:stretch/>
        </p:blipFill>
        <p:spPr>
          <a:xfrm>
            <a:off x="2138400" y="1094040"/>
            <a:ext cx="4862520" cy="180072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281" name="CustomShape 2"/>
          <p:cNvSpPr/>
          <p:nvPr/>
        </p:nvSpPr>
        <p:spPr>
          <a:xfrm rot="21446400">
            <a:off x="2093760" y="1060920"/>
            <a:ext cx="311292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49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 rot="180600">
            <a:off x="3206880" y="1685160"/>
            <a:ext cx="1989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.then()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 rot="295800">
            <a:off x="2144160" y="2169000"/>
            <a:ext cx="19911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.catch()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E0E2980-68D4-42FA-9BA4-6DCE1102E38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Problem: Load GitHub Commits with AJAX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58160" y="1332360"/>
            <a:ext cx="10670040" cy="5748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GitHub username: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&lt;input type="text" id="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username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value="nakov"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/&gt; &lt;br&gt;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Repo: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&lt;input type="text" id="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repo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value="nakov.io.cin"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onclick="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loadCommits()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"&gt;Load Commits&lt;/button&gt;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&lt;ul id="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"&gt;&lt;/ul&gt;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loadCommits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</a:t>
            </a:r>
            <a:r>
              <a:rPr b="1" i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AJAX call …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Picture 5" descr=""/>
          <p:cNvPicPr/>
          <p:nvPr/>
        </p:nvPicPr>
        <p:blipFill>
          <a:blip r:embed="rId1"/>
          <a:stretch/>
        </p:blipFill>
        <p:spPr>
          <a:xfrm>
            <a:off x="5670000" y="3391560"/>
            <a:ext cx="5897520" cy="291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460AF81-2FF6-4E17-88B7-A8F466F33E1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Load GitHub Commits with AJAX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758160" y="1163160"/>
            <a:ext cx="10670040" cy="5141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loadCommits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$("#commits").empty();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url = 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https://api.github.com/repos/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$("#username").val() + 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$("#repo").val() + 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/commits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$.get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(url)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(displayCommits)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(displayError);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displayCommits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(commits) { …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(err) { …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6399360" y="3505320"/>
            <a:ext cx="3657240" cy="993240"/>
          </a:xfrm>
          <a:prstGeom prst="wedgeRoundRectCallout">
            <a:avLst>
              <a:gd name="adj1" fmla="val -86655"/>
              <a:gd name="adj2" fmla="val -3632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 AJAX methods return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0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6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29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6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77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03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29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70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AD475F5-14AB-4B7E-A11F-23C8328B6BC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Load GitHub Commits with AJAX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58160" y="1150200"/>
            <a:ext cx="10670040" cy="4822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displayCommits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(commits)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(let commit of commits)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#commits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").append($("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&lt;li&gt;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").text(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commit.commit.author.name + ": "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commit.commit.message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displayError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(err)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#commits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").append($("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&lt;li&gt;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").text("Error: "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err.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status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+ ' (' + err.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statusText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+ ')'));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816120" y="617220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https://judge.softuni.bg/Contests/360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87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1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66" end="3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14" end="3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Table of Contents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190440" y="1191600"/>
            <a:ext cx="1180440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46040" indent="-445680">
              <a:lnSpc>
                <a:spcPct val="120000"/>
              </a:lnSpc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in JS – Concepts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with AJAX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Async / Await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6040" indent="-445680">
              <a:lnSpc>
                <a:spcPct val="120000"/>
              </a:lnSpc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Workers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3A904B1-EE8E-45B9-B665-E451F193742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5784120" y="1619280"/>
            <a:ext cx="2044800" cy="2044800"/>
          </a:xfrm>
          <a:prstGeom prst="rect">
            <a:avLst/>
          </a:prstGeom>
          <a:ln>
            <a:noFill/>
          </a:ln>
        </p:spPr>
      </p:pic>
      <p:pic>
        <p:nvPicPr>
          <p:cNvPr id="219" name="Picture 7" descr=""/>
          <p:cNvPicPr/>
          <p:nvPr/>
        </p:nvPicPr>
        <p:blipFill>
          <a:blip r:embed="rId2"/>
          <a:stretch/>
        </p:blipFill>
        <p:spPr>
          <a:xfrm>
            <a:off x="7923240" y="1486440"/>
            <a:ext cx="3574440" cy="4609440"/>
          </a:xfrm>
          <a:prstGeom prst="rect">
            <a:avLst/>
          </a:prstGeom>
          <a:ln>
            <a:noFill/>
          </a:ln>
        </p:spPr>
      </p:pic>
      <p:pic>
        <p:nvPicPr>
          <p:cNvPr id="220" name="Picture 4" descr=""/>
          <p:cNvPicPr/>
          <p:nvPr/>
        </p:nvPicPr>
        <p:blipFill>
          <a:blip r:embed="rId3"/>
          <a:stretch/>
        </p:blipFill>
        <p:spPr>
          <a:xfrm>
            <a:off x="5713560" y="4046040"/>
            <a:ext cx="1760760" cy="1760760"/>
          </a:xfrm>
          <a:prstGeom prst="rect">
            <a:avLst/>
          </a:prstGeom>
          <a:ln>
            <a:noFill/>
          </a:ln>
        </p:spPr>
      </p:pic>
      <p:pic>
        <p:nvPicPr>
          <p:cNvPr id="221" name="Picture 8" descr=""/>
          <p:cNvPicPr/>
          <p:nvPr/>
        </p:nvPicPr>
        <p:blipFill>
          <a:blip r:embed="rId4"/>
          <a:stretch/>
        </p:blipFill>
        <p:spPr>
          <a:xfrm rot="397200">
            <a:off x="10150560" y="1363680"/>
            <a:ext cx="1211400" cy="12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5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7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90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426FCE2-A51E-4E9C-834D-678B68E596B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190440" y="1151280"/>
            <a:ext cx="85705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Kinvey app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with password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Post1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and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Post2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comments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Com1a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and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Com1b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for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Post1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comments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Com2a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Com2b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and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Com2c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for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Post2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 a JS app to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display all posts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view selected post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along with its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comments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Problem: Blog (Posts with Comments)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9" name="Picture 10" descr=""/>
          <p:cNvPicPr/>
          <p:nvPr/>
        </p:nvPicPr>
        <p:blipFill>
          <a:blip r:embed="rId1"/>
          <a:stretch/>
        </p:blipFill>
        <p:spPr>
          <a:xfrm>
            <a:off x="8985960" y="1287720"/>
            <a:ext cx="2503080" cy="502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8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91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39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96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25916D4-203A-4268-A1FB-2C49D949B3B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Create a Kinvey App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1805400" y="1227960"/>
            <a:ext cx="8577720" cy="5115960"/>
          </a:xfrm>
          <a:prstGeom prst="rect">
            <a:avLst/>
          </a:prstGeom>
          <a:ln>
            <a:noFill/>
          </a:ln>
        </p:spPr>
      </p:pic>
      <p:pic>
        <p:nvPicPr>
          <p:cNvPr id="303" name="Picture 5" descr=""/>
          <p:cNvPicPr/>
          <p:nvPr/>
        </p:nvPicPr>
        <p:blipFill>
          <a:blip r:embed="rId2"/>
          <a:stretch/>
        </p:blipFill>
        <p:spPr>
          <a:xfrm>
            <a:off x="4417920" y="4416480"/>
            <a:ext cx="6662160" cy="11667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304" name="CustomShape 3"/>
          <p:cNvSpPr/>
          <p:nvPr/>
        </p:nvSpPr>
        <p:spPr>
          <a:xfrm>
            <a:off x="9248400" y="3233520"/>
            <a:ext cx="2179440" cy="957240"/>
          </a:xfrm>
          <a:prstGeom prst="wedgeRoundRectCallout">
            <a:avLst>
              <a:gd name="adj1" fmla="val -19822"/>
              <a:gd name="adj2" fmla="val 9940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Remember your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ID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5" dur="indefinite" restart="never" nodeType="tmRoot">
          <p:childTnLst>
            <p:seq>
              <p:cTn id="286" dur="indefinite" nodeType="mainSeq">
                <p:childTnLst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AE27027-C042-4540-A69D-7E4209EA71F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Create User "peter"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" name="Picture 4" descr=""/>
          <p:cNvPicPr/>
          <p:nvPr/>
        </p:nvPicPr>
        <p:blipFill>
          <a:blip r:embed="rId1"/>
          <a:stretch/>
        </p:blipFill>
        <p:spPr>
          <a:xfrm>
            <a:off x="1657080" y="1178640"/>
            <a:ext cx="8874000" cy="51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5" dur="indefinite" restart="never" nodeType="tmRoot">
          <p:childTnLst>
            <p:seq>
              <p:cTn id="2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18F9987-C8A2-4406-A14F-77590982755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Create the First Post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758160" y="1685880"/>
            <a:ext cx="10670040" cy="2407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 HTTP/1.1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Host: baas.kinvey.com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Z3Vlc3Q6Z3Vlc3Q=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Content-Type: application/json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"title":"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Post1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", "body":"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 #1 body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760320" y="4732920"/>
            <a:ext cx="10670040" cy="967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"title": "Post1", "body": "Post #1 body", …,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_id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": 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4646520" y="5903640"/>
            <a:ext cx="4038120" cy="612000"/>
          </a:xfrm>
          <a:prstGeom prst="wedgeRoundRectCallout">
            <a:avLst>
              <a:gd name="adj1" fmla="val -57751"/>
              <a:gd name="adj2" fmla="val -5697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Remember the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_id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6"/>
          <p:cNvSpPr/>
          <p:nvPr/>
        </p:nvSpPr>
        <p:spPr>
          <a:xfrm>
            <a:off x="5940360" y="4251960"/>
            <a:ext cx="305640" cy="36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7"/>
          <p:cNvSpPr/>
          <p:nvPr/>
        </p:nvSpPr>
        <p:spPr>
          <a:xfrm>
            <a:off x="3493800" y="1746000"/>
            <a:ext cx="2478600" cy="43740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8"/>
          <p:cNvSpPr/>
          <p:nvPr/>
        </p:nvSpPr>
        <p:spPr>
          <a:xfrm>
            <a:off x="4743000" y="2582280"/>
            <a:ext cx="3179880" cy="43740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9"/>
          <p:cNvSpPr/>
          <p:nvPr/>
        </p:nvSpPr>
        <p:spPr>
          <a:xfrm>
            <a:off x="8228160" y="2955240"/>
            <a:ext cx="3031200" cy="612000"/>
          </a:xfrm>
          <a:prstGeom prst="wedgeRoundRectCallout">
            <a:avLst>
              <a:gd name="adj1" fmla="val -62987"/>
              <a:gd name="adj2" fmla="val -5061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Base64(user:pass)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10"/>
          <p:cNvSpPr/>
          <p:nvPr/>
        </p:nvSpPr>
        <p:spPr>
          <a:xfrm>
            <a:off x="4513680" y="1018080"/>
            <a:ext cx="4780800" cy="563760"/>
          </a:xfrm>
          <a:prstGeom prst="wedgeRoundRectCallout">
            <a:avLst>
              <a:gd name="adj1" fmla="val -56234"/>
              <a:gd name="adj2" fmla="val 55800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Insert your Kinvey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ID </a:t>
            </a: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1"/>
          <p:cNvSpPr/>
          <p:nvPr/>
        </p:nvSpPr>
        <p:spPr>
          <a:xfrm>
            <a:off x="2733480" y="5208120"/>
            <a:ext cx="4561920" cy="43740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7" dur="indefinite" restart="never" nodeType="tmRoot">
          <p:childTnLst>
            <p:seq>
              <p:cTn id="298" dur="indefinite" nodeType="mainSeq">
                <p:childTnLst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537A848-C645-4E0B-8B9B-132A0FCB236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Create the Comments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58160" y="1143000"/>
            <a:ext cx="10670040" cy="2818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comments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 HTTP/1.1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Host: baas.kinvey.com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Z3Vlc3Q6Z3Vlc3Q=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Content-Type: application/json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"text":"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Com1a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",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"post_id":"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760320" y="3894120"/>
            <a:ext cx="10670040" cy="2818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comments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 HTTP/1.1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Host: baas.kinvey.com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Z3Vlc3Q6Z3Vlc3Q=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Content-Type: application/json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"text":"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Com2a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",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"post_id":"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8255880" y="1942200"/>
            <a:ext cx="3324960" cy="941760"/>
          </a:xfrm>
          <a:prstGeom prst="wedgeRoundRectCallout">
            <a:avLst>
              <a:gd name="adj1" fmla="val -61486"/>
              <a:gd name="adj2" fmla="val 55166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</a:t>
            </a: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_id</a:t>
            </a: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from the previous request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6103080" y="3044160"/>
            <a:ext cx="4561920" cy="43740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23" dur="indefinite" restart="never" nodeType="tmRoot">
          <p:childTnLst>
            <p:seq>
              <p:cTn id="324" dur="indefinite" nodeType="mainSeq">
                <p:childTnLst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C59BDFA-2EB4-4EFB-BEA1-FE209AB0AFE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the second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Post2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+ its 3 comments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"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and "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comments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collections should look like these: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Create the Second Post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8" name="Picture 5" descr=""/>
          <p:cNvPicPr/>
          <p:nvPr/>
        </p:nvPicPr>
        <p:blipFill>
          <a:blip r:embed="rId1"/>
          <a:stretch/>
        </p:blipFill>
        <p:spPr>
          <a:xfrm>
            <a:off x="1482480" y="2623320"/>
            <a:ext cx="9223200" cy="1138320"/>
          </a:xfrm>
          <a:prstGeom prst="rect">
            <a:avLst/>
          </a:prstGeom>
          <a:ln>
            <a:noFill/>
          </a:ln>
        </p:spPr>
      </p:pic>
      <p:pic>
        <p:nvPicPr>
          <p:cNvPr id="329" name="Picture 7" descr=""/>
          <p:cNvPicPr/>
          <p:nvPr/>
        </p:nvPicPr>
        <p:blipFill>
          <a:blip r:embed="rId2"/>
          <a:stretch/>
        </p:blipFill>
        <p:spPr>
          <a:xfrm>
            <a:off x="1474920" y="3993480"/>
            <a:ext cx="9239040" cy="240696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 flipV="1">
            <a:off x="684360" y="3404520"/>
            <a:ext cx="685440" cy="25192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5"/>
          <p:cNvSpPr/>
          <p:nvPr/>
        </p:nvSpPr>
        <p:spPr>
          <a:xfrm flipV="1">
            <a:off x="551160" y="3385080"/>
            <a:ext cx="837720" cy="2939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6"/>
          <p:cNvSpPr/>
          <p:nvPr/>
        </p:nvSpPr>
        <p:spPr>
          <a:xfrm flipH="1" flipV="1">
            <a:off x="10794240" y="3048120"/>
            <a:ext cx="645120" cy="16387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7"/>
          <p:cNvSpPr/>
          <p:nvPr/>
        </p:nvSpPr>
        <p:spPr>
          <a:xfrm flipH="1" flipV="1">
            <a:off x="10798560" y="3048120"/>
            <a:ext cx="720360" cy="2057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"/>
          <p:cNvSpPr/>
          <p:nvPr/>
        </p:nvSpPr>
        <p:spPr>
          <a:xfrm flipH="1" flipV="1">
            <a:off x="10779840" y="3008520"/>
            <a:ext cx="847440" cy="24865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5" dur="indefinite" restart="never" nodeType="tmRoot">
          <p:childTnLst>
            <p:seq>
              <p:cTn id="3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E4BC3A9-AAA1-4F67-B3D5-53047B0E911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HTML Code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58160" y="1143000"/>
            <a:ext cx="10670040" cy="5082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&lt;script src="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jquery-3.1.1.min.js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&lt;script src="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blog.js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&lt;h1&gt;All Posts&lt;/h1&gt;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btnLoadPosts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"&gt;Load&lt;/button&gt;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&lt;select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"&gt;&lt;/select&gt;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btnViewPost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"&gt;View&lt;/button&gt;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&lt;h1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post-title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"&gt;Post Details&lt;/h1&gt;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&lt;ul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post-body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"&gt;&lt;/ul&gt;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&lt;h2&gt;Comments&lt;/h2&gt;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&lt;ul id="</a:t>
            </a: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post-comments</a:t>
            </a: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"&gt;&lt;/ul&gt;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8" descr=""/>
          <p:cNvPicPr/>
          <p:nvPr/>
        </p:nvPicPr>
        <p:blipFill>
          <a:blip r:embed="rId1"/>
          <a:stretch/>
        </p:blipFill>
        <p:spPr>
          <a:xfrm>
            <a:off x="8609040" y="2504880"/>
            <a:ext cx="2657160" cy="360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7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9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36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65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05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43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68" end="2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86" end="3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C8564C9-C5B8-43C0-AB82-FF8F23D647E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JS Code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529560" y="1139040"/>
            <a:ext cx="11127240" cy="639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document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).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ready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kinveyAppId = "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kid_B15S6I9Zl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serviceUrl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https://baas.kinvey.com/appdata/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kinveyAppId;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kinveyUsername = "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peter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kinveyPassword = "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base64auth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btoa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(kinveyUsername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":"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kinveyPassword);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const authHeaders = {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"Authorization":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"Basic "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base64auth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#btnLoadPosts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").click(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loadPostsClick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#btnViewPost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").click(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viewPostClick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loadPostsClick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 …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5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viewPostClick</a:t>
            </a: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 …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37" end="3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81" end="4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23" end="4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57" end="4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90" end="4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0574A2F-471E-4DC9-851C-2D7B31C6083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Load Posts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758160" y="1373040"/>
            <a:ext cx="10670040" cy="4255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loadPostsClick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loadPostsRequest =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url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serviceUrl + "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/posts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headers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authHeaders,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$.ajax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(loadPostsRequest)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(displayPosts)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(displayError);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Picture 4" descr=""/>
          <p:cNvPicPr/>
          <p:nvPr/>
        </p:nvPicPr>
        <p:blipFill>
          <a:blip r:embed="rId1"/>
          <a:stretch/>
        </p:blipFill>
        <p:spPr>
          <a:xfrm>
            <a:off x="8483400" y="3276720"/>
            <a:ext cx="2738880" cy="221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5" dur="indefinite" restart="never" nodeType="tmRoot">
          <p:childTnLst>
            <p:seq>
              <p:cTn id="376" dur="indefinite" nodeType="mainSeq">
                <p:childTnLst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18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45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69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D54821F-D6F2-454F-953D-D6884F6DE1E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Display Posts as Options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58160" y="1373040"/>
            <a:ext cx="10670040" cy="4255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displayPosts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(posts)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").empty();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(let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of posts)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option = $("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&lt;option&gt;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.text(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post.title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.val(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post._id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").append(option);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Picture 4" descr=""/>
          <p:cNvPicPr/>
          <p:nvPr/>
        </p:nvPicPr>
        <p:blipFill>
          <a:blip r:embed="rId1"/>
          <a:stretch/>
        </p:blipFill>
        <p:spPr>
          <a:xfrm>
            <a:off x="8495640" y="1587960"/>
            <a:ext cx="2738880" cy="2217240"/>
          </a:xfrm>
          <a:prstGeom prst="rect">
            <a:avLst/>
          </a:prstGeom>
          <a:ln>
            <a:noFill/>
          </a:ln>
        </p:spPr>
      </p:pic>
      <p:pic>
        <p:nvPicPr>
          <p:cNvPr id="350" name="Picture 2" descr=""/>
          <p:cNvPicPr/>
          <p:nvPr/>
        </p:nvPicPr>
        <p:blipFill>
          <a:blip r:embed="rId2"/>
          <a:stretch/>
        </p:blipFill>
        <p:spPr>
          <a:xfrm>
            <a:off x="2655720" y="4951440"/>
            <a:ext cx="8578800" cy="139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5" dur="indefinite" restart="never" nodeType="tmRoot">
          <p:childTnLst>
            <p:seq>
              <p:cTn id="386" dur="indefinite" nodeType="mainSeq">
                <p:childTnLst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2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13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37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59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6403E1F-39FA-4DAB-B0DA-24E3DF9C80D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algn="ctr"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sli.do</a:t>
            </a: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#promises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Have a Question?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5E5890E-C17F-4F2E-9DA4-9C7602248F1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Handle AJAX Errors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58160" y="1373040"/>
            <a:ext cx="10670040" cy="5168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displayError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(err)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errorDiv = $("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&lt;div&gt;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").text("Error: " +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err.status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+ ' (' +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err.statusText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+ ')');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$(document.body).prepend(errorDiv);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$(errorDiv).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fadeOut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$(errorDiv).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remove()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3000);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1"/>
          <a:stretch/>
        </p:blipFill>
        <p:spPr>
          <a:xfrm>
            <a:off x="8970480" y="3429000"/>
            <a:ext cx="2247480" cy="248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>
                <p:childTnLst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59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85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22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50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5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385E91C-E8BE-4801-BF83-8E09D18C543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190440" y="1066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Kinvey allows querying collections: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Load Post Comments Query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681840" y="1848240"/>
            <a:ext cx="10822320" cy="1423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https://baas.kinvey.com/appdata/kid_B15S6I9Zl/comments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?query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={"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post_id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":"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582cde77209db9d9730bab03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Picture 5" descr=""/>
          <p:cNvPicPr/>
          <p:nvPr/>
        </p:nvPicPr>
        <p:blipFill>
          <a:blip r:embed="rId1"/>
          <a:stretch/>
        </p:blipFill>
        <p:spPr>
          <a:xfrm>
            <a:off x="1204200" y="3192120"/>
            <a:ext cx="9776880" cy="328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3" dur="indefinite" restart="never" nodeType="tmRoot">
          <p:childTnLst>
            <p:seq>
              <p:cTn id="4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D875DA7-E449-42A3-BABF-26E235A5C43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[View Post] Button Click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758160" y="1130040"/>
            <a:ext cx="10670040" cy="568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viewPostClick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selectedPostId = $("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").val();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(!selectedPostId) return;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requestPosts =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$.ajax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url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serviceUrl + "/posts/" + selectedPostId,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headers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authHeaders 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2440" indent="-62208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requestComments =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$.ajax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({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url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serviceUrl + `/comments/?query={"post_id":"${selectedPostId}"}`,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headers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authHeaders 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Promise.all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([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requestPosts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requestComments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])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(displayPostWithComments)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(displayError);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0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3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80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09" end="3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12" end="3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41" end="3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88" end="4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23" end="4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18D2007-6393-45D9-A5C6-68FA33AAD26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Blog – Display Post with Its Comments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58160" y="1143000"/>
            <a:ext cx="10670040" cy="5730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displayPostWithComments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([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comments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])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#post-title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").text(post.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title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#post-body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").text(post.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body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#post-comments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").empty();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(let comment of comments)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commentItem = $("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&lt;li&gt;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.text(comment.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#post-comments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.append(commentItem);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2894040" y="5950440"/>
            <a:ext cx="853416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https://judge.softuni.bg/Contests/360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Picture 2" descr=""/>
          <p:cNvPicPr/>
          <p:nvPr/>
        </p:nvPicPr>
        <p:blipFill>
          <a:blip r:embed="rId2"/>
          <a:stretch/>
        </p:blipFill>
        <p:spPr>
          <a:xfrm>
            <a:off x="8761320" y="2462760"/>
            <a:ext cx="2304720" cy="31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9" dur="indefinite" restart="never" nodeType="tmRoot">
          <p:childTnLst>
            <p:seq>
              <p:cTn id="440" dur="indefinite" nodeType="mainSeq">
                <p:childTnLst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25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56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90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22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49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73" end="3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01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632240" y="485712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 / Await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1632240" y="579384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Simplified Promises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0" name="Picture 1" descr=""/>
          <p:cNvPicPr/>
          <p:nvPr/>
        </p:nvPicPr>
        <p:blipFill>
          <a:blip r:embed="rId1"/>
          <a:stretch/>
        </p:blipFill>
        <p:spPr>
          <a:xfrm>
            <a:off x="2171520" y="1121400"/>
            <a:ext cx="7859160" cy="341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1" dur="indefinite" restart="never" nodeType="tmRoot">
          <p:childTnLst>
            <p:seq>
              <p:cTn id="4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7FD4C20-264A-4856-803D-A8CF44037BA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 / Await Simplify Promises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758160" y="1184040"/>
            <a:ext cx="10670040" cy="5483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async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function loadData()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 new Promise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('data'); }, 300);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async function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loadMoreData(input)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 new Promise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setTimeout(function()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resolve(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input + ' + more data'); }, 200);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39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76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25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54" end="3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02" end="3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10" end="3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1CEB365-9B28-4A5D-9903-B7F928CC790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 / Await Simplify Promises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758160" y="1184040"/>
            <a:ext cx="10670040" cy="4792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async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function loadAllData()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console.log('Before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data =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await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loadData();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moreData =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await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loadMoreData(data);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console.log('Result: ' + moreData);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console.log('After promise');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loadAllData();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console.log('Finished');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6780240" y="4137120"/>
            <a:ext cx="4647960" cy="2282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Before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Finished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Result: data + more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After promise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9" dur="indefinite" restart="never" nodeType="tmRoot">
          <p:childTnLst>
            <p:seq>
              <p:cTn id="480" dur="indefinite" nodeType="mainSeq">
                <p:childTnLst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11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26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97EFECF-531F-404B-B708-EA9E474A2B3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Transpiling Async / Await with Babel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58160" y="1143000"/>
            <a:ext cx="1067004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npm install -g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babel-cli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758160" y="2057400"/>
            <a:ext cx="10670040" cy="1040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npm install -g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babel-plugin-transform-async-to-generator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758160" y="5774400"/>
            <a:ext cx="10670040" cy="1039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babel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async-await.js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-o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async-await-transpiled.js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758160" y="3367080"/>
            <a:ext cx="1067004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1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.babelrc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758160" y="3960360"/>
            <a:ext cx="10670040" cy="1509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"plugins": ["transform-async-to-generator"]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693720" y="4876920"/>
            <a:ext cx="1081512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Workers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693720" y="5754960"/>
            <a:ext cx="1081512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Background Tasks in the Browser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7" name="Picture 2" descr=""/>
          <p:cNvPicPr/>
          <p:nvPr/>
        </p:nvPicPr>
        <p:blipFill>
          <a:blip r:embed="rId1"/>
          <a:stretch/>
        </p:blipFill>
        <p:spPr>
          <a:xfrm>
            <a:off x="1721880" y="1159920"/>
            <a:ext cx="8758800" cy="33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7" dur="indefinite" restart="never" nodeType="tmRoot">
          <p:childTnLst>
            <p:seq>
              <p:cTn id="5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86CD803-16B4-4794-9FC5-3E65F5EF3CC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Workers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758160" y="1143000"/>
            <a:ext cx="10670040" cy="5839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&lt;p&gt;Count numbers: &lt;output id="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"&gt;&lt;/output&gt;&lt;/p&gt;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onclick="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startWorker()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"&gt;Start Worker&lt;/button&gt;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onclick="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stopWorker()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"&gt;Stop Worker&lt;/button&gt;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&lt;button onclick="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resetWorker()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"&gt;Reset Worker&lt;/button&gt;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undefined;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startWorker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("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counter-web-worker.js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worker.onmessage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function(event)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$("#result").text(event.data);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8304120" y="5029200"/>
            <a:ext cx="2742840" cy="1066320"/>
          </a:xfrm>
          <a:prstGeom prst="wedgeRoundRectCallout">
            <a:avLst>
              <a:gd name="adj1" fmla="val -76229"/>
              <a:gd name="adj2" fmla="val -3554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Receive data from the worker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6551640" y="2913480"/>
            <a:ext cx="2742840" cy="1066320"/>
          </a:xfrm>
          <a:prstGeom prst="wedgeRoundRectCallout">
            <a:avLst>
              <a:gd name="adj1" fmla="val -76583"/>
              <a:gd name="adj2" fmla="val 4834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background Web worker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09" dur="indefinite" restart="never" nodeType="tmRoot">
          <p:childTnLst>
            <p:seq>
              <p:cTn id="510" dur="indefinite" nodeType="mainSeq">
                <p:childTnLst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1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21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47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74" end="3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324" end="3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365" end="4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402" end="4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409" end="4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632240" y="546660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6" name="Picture 1" descr=""/>
          <p:cNvPicPr/>
          <p:nvPr/>
        </p:nvPicPr>
        <p:blipFill>
          <a:blip r:embed="rId1"/>
          <a:stretch/>
        </p:blipFill>
        <p:spPr>
          <a:xfrm>
            <a:off x="2025720" y="1438560"/>
            <a:ext cx="8136720" cy="360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94A81D8-9159-451D-8CD9-84D59C2FFBC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Workers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758160" y="1143000"/>
            <a:ext cx="10670040" cy="4896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stopWorker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(worker)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worker.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terminate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 = undefined;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resetWorker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(worker)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worker.</a:t>
            </a:r>
            <a:r>
              <a:rPr b="1" lang="en-US" sz="26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postMessage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('reset');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&lt;/script&gt;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Picture 2" descr=""/>
          <p:cNvPicPr/>
          <p:nvPr/>
        </p:nvPicPr>
        <p:blipFill>
          <a:blip r:embed="rId1"/>
          <a:stretch/>
        </p:blipFill>
        <p:spPr>
          <a:xfrm>
            <a:off x="6246720" y="1316880"/>
            <a:ext cx="4990320" cy="187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7" dur="indefinite" restart="never" nodeType="tmRoot">
          <p:childTnLst>
            <p:seq>
              <p:cTn id="538" dur="indefinite" nodeType="mainSeq">
                <p:childTnLst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07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34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50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85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226F26E-7F9A-4ED7-865D-D86D799F383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Workers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760320" y="1795320"/>
            <a:ext cx="10670040" cy="3983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count = 0;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setInterval(function()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postMessage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(++count);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}, 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onmessage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function(e)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(e.data == 'reset')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count = 0;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760320" y="1219320"/>
            <a:ext cx="1067004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counter-web-worker.js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6323040" y="2133360"/>
            <a:ext cx="2638800" cy="1029240"/>
          </a:xfrm>
          <a:prstGeom prst="wedgeRoundRectCallout">
            <a:avLst>
              <a:gd name="adj1" fmla="val -79546"/>
              <a:gd name="adj2" fmla="val 3154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Send data to the main script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6856560" y="4114800"/>
            <a:ext cx="3123720" cy="1029240"/>
          </a:xfrm>
          <a:prstGeom prst="wedgeRoundRectCallout">
            <a:avLst>
              <a:gd name="adj1" fmla="val -76229"/>
              <a:gd name="adj2" fmla="val -3554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Receive data from the main script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9" dur="indefinite" restart="never" nodeType="tmRoot">
          <p:childTnLst>
            <p:seq>
              <p:cTn id="550" dur="indefinite" nodeType="mainSeq">
                <p:childTnLst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2086920" y="4071240"/>
            <a:ext cx="8014680" cy="15681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Practice: Promises,</a:t>
            </a: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AJAX, Web Workers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2086920" y="5757840"/>
            <a:ext cx="801468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Exercises in Class (Lab)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5" name="Picture 13" descr=""/>
          <p:cNvPicPr/>
          <p:nvPr/>
        </p:nvPicPr>
        <p:blipFill>
          <a:blip r:embed="rId1"/>
          <a:stretch/>
        </p:blipFill>
        <p:spPr>
          <a:xfrm>
            <a:off x="4705920" y="762120"/>
            <a:ext cx="2912040" cy="3006000"/>
          </a:xfrm>
          <a:prstGeom prst="rect">
            <a:avLst/>
          </a:prstGeom>
          <a:ln>
            <a:noFill/>
          </a:ln>
        </p:spPr>
      </p:pic>
      <p:pic>
        <p:nvPicPr>
          <p:cNvPr id="406" name="Picture 2" descr=""/>
          <p:cNvPicPr/>
          <p:nvPr/>
        </p:nvPicPr>
        <p:blipFill>
          <a:blip r:embed="rId2"/>
          <a:stretch/>
        </p:blipFill>
        <p:spPr>
          <a:xfrm>
            <a:off x="912960" y="1177200"/>
            <a:ext cx="3019320" cy="194652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 rot="21430800">
            <a:off x="668880" y="1177200"/>
            <a:ext cx="31129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49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 rot="21388200">
            <a:off x="1415880" y="1935720"/>
            <a:ext cx="1398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.then()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5"/>
          <p:cNvSpPr/>
          <p:nvPr/>
        </p:nvSpPr>
        <p:spPr>
          <a:xfrm rot="325200">
            <a:off x="926280" y="2455200"/>
            <a:ext cx="15494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.catch()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Picture 10" descr=""/>
          <p:cNvPicPr/>
          <p:nvPr/>
        </p:nvPicPr>
        <p:blipFill>
          <a:blip r:embed="rId3"/>
          <a:srcRect l="47716" t="0" r="0" b="0"/>
          <a:stretch/>
        </p:blipFill>
        <p:spPr>
          <a:xfrm>
            <a:off x="8304120" y="1438200"/>
            <a:ext cx="3170160" cy="1653480"/>
          </a:xfrm>
          <a:prstGeom prst="rect">
            <a:avLst/>
          </a:prstGeom>
          <a:ln>
            <a:solidFill>
              <a:srgbClr val="0099cc"/>
            </a:solidFill>
          </a:ln>
        </p:spPr>
      </p:pic>
    </p:spTree>
  </p:cSld>
  <p:timing>
    <p:tnLst>
      <p:par>
        <p:cTn id="559" dur="indefinite" restart="never" nodeType="tmRoot">
          <p:childTnLst>
            <p:seq>
              <p:cTn id="5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906A831-0A1D-4F2F-9E24-42D4DB67F14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90440" y="990720"/>
            <a:ext cx="8222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hold operations (background tasks)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resolved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or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rejected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 AJAX works with promises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4" name="Picture 2" descr=""/>
          <p:cNvPicPr/>
          <p:nvPr/>
        </p:nvPicPr>
        <p:blipFill>
          <a:blip r:embed="rId1"/>
          <a:stretch/>
        </p:blipFill>
        <p:spPr>
          <a:xfrm>
            <a:off x="8304120" y="1447920"/>
            <a:ext cx="3090960" cy="2293200"/>
          </a:xfrm>
          <a:prstGeom prst="rect">
            <a:avLst/>
          </a:prstGeom>
          <a:ln>
            <a:noFill/>
          </a:ln>
        </p:spPr>
      </p:pic>
      <p:pic>
        <p:nvPicPr>
          <p:cNvPr id="415" name="Picture 7" descr=""/>
          <p:cNvPicPr/>
          <p:nvPr/>
        </p:nvPicPr>
        <p:blipFill>
          <a:blip r:embed="rId2"/>
          <a:stretch/>
        </p:blipFill>
        <p:spPr>
          <a:xfrm>
            <a:off x="9386640" y="4267080"/>
            <a:ext cx="2008800" cy="2008800"/>
          </a:xfrm>
          <a:prstGeom prst="rect">
            <a:avLst/>
          </a:prstGeom>
          <a:ln>
            <a:noFill/>
          </a:ln>
        </p:spPr>
      </p:pic>
      <p:sp>
        <p:nvSpPr>
          <p:cNvPr id="416" name="CustomShape 4"/>
          <p:cNvSpPr/>
          <p:nvPr/>
        </p:nvSpPr>
        <p:spPr>
          <a:xfrm>
            <a:off x="682200" y="2314080"/>
            <a:ext cx="7238520" cy="185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(function(result)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the result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(function(error)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 the error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682200" y="5029200"/>
            <a:ext cx="7238520" cy="1424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$.ajax(request)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(function(data) { … 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(function(error) { …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75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5DEF0E6-F8DE-4128-A19A-92761B74523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deals with the needs to run several tasks (pieces of code)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parallel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in the same time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JS the asynchronous programming is based on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callbacks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run a background task and pass a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callback function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 in JS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0" name="Picture 4" descr=""/>
          <p:cNvPicPr/>
          <p:nvPr/>
        </p:nvPicPr>
        <p:blipFill>
          <a:blip r:embed="rId1"/>
          <a:stretch/>
        </p:blipFill>
        <p:spPr>
          <a:xfrm>
            <a:off x="3313800" y="2517840"/>
            <a:ext cx="5557320" cy="246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18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75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FA85FE9-20E5-46D0-A696-4BE1111F2EB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 – Example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758160" y="1123560"/>
            <a:ext cx="10670040" cy="31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setTimeout(task1, 1000);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setTimeout(task2, 1500);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setTimeout(task3, 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console.log("All tasks started");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task1() { console.log("task1 finished")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task2() { console.log("task2 finished")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function task3() { console.log("task3 finished") 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758160" y="4591440"/>
            <a:ext cx="10670040" cy="1790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All tasks started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task3 finished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task1 finished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task2 finished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22840" y="4989240"/>
            <a:ext cx="2277360" cy="954000"/>
          </a:xfrm>
          <a:prstGeom prst="wedgeRoundRectCallout">
            <a:avLst>
              <a:gd name="adj1" fmla="val -72292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1058"/>
              </a:lnSpc>
            </a:pPr>
            <a:r>
              <a:rPr b="0" lang="en-US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tasks run in parallel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5615280" y="1256400"/>
            <a:ext cx="228240" cy="113436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7"/>
          <p:cNvSpPr/>
          <p:nvPr/>
        </p:nvSpPr>
        <p:spPr>
          <a:xfrm>
            <a:off x="6094440" y="1342440"/>
            <a:ext cx="413640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tasks run in parallel and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 finish at different time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93720" y="4876920"/>
            <a:ext cx="1081512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in JS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693720" y="5706360"/>
            <a:ext cx="1081512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Objects Holding Asynchronous Operations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3159360" y="1121760"/>
            <a:ext cx="5883840" cy="344880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 rot="21446400">
            <a:off x="3237120" y="1203480"/>
            <a:ext cx="494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200" spc="49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 rot="21407400">
            <a:off x="4305240" y="2489760"/>
            <a:ext cx="2384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.then()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 rot="295800">
            <a:off x="3374640" y="3409560"/>
            <a:ext cx="26557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.catch()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C44AA81-23E8-46A7-8B41-B020BAF3897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promise is an object holding an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operation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result which may be available now, or in the future, or never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may be in one of these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Pending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operation still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(unfinished)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Fulfilled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operation finished (and the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available)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Failed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operation is failed (and an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error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available)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Promises in JS use the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Promise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object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a Promise?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2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61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08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69" end="3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26" end="3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973400C-8BF1-459D-8E11-400D9DBABF7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Promises – Syntax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910440" y="1066680"/>
            <a:ext cx="10365120" cy="3282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let p =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(function(resolve, reject) 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 an async task and then resolve or reject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operation successful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*/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resolve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('Success!');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else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operation failed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*/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reject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('Failure!');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910440" y="4531680"/>
            <a:ext cx="10365120" cy="270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(function(result)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the result (when the promise is resolved)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(function(error) {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 the error (when the promise is rejected)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97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31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5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86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7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8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1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</TotalTime>
  <Application>LibreOffice/5.1.4.2$Linux_X86_64 LibreOffice_project/10m0$Build-2</Application>
  <Words>2390</Words>
  <Paragraphs>469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2016-11-21T16:26:06Z</dcterms:modified>
  <cp:revision>131</cp:revision>
  <dc:subject>JavaScript Applications - Practical Training Course @ SoftUni</dc:subject>
  <dc:title>Asynchronous Programming and Promises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6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46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